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5" r:id="rId7"/>
    <p:sldId id="261" r:id="rId8"/>
    <p:sldId id="262" r:id="rId9"/>
    <p:sldId id="263" r:id="rId10"/>
    <p:sldId id="264" r:id="rId1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96" y="6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03CB5B2B-2C12-45B3-8918-D2AE31B78F91}" type="datetimeFigureOut">
              <a:rPr lang="it-IT" smtClean="0"/>
              <a:t>24/10/2014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3B8D875-240B-47D2-A3C8-5D7FEEB1ED01}" type="slidenum">
              <a:rPr lang="it-IT" smtClean="0"/>
              <a:t>‹N›</a:t>
            </a:fld>
            <a:endParaRPr lang="it-IT"/>
          </a:p>
        </p:txBody>
      </p:sp>
    </p:spTree>
    <p:extLst>
      <p:ext uri="{BB962C8B-B14F-4D97-AF65-F5344CB8AC3E}">
        <p14:creationId xmlns:p14="http://schemas.microsoft.com/office/powerpoint/2010/main" val="1818846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3CB5B2B-2C12-45B3-8918-D2AE31B78F91}" type="datetimeFigureOut">
              <a:rPr lang="it-IT" smtClean="0"/>
              <a:t>24/10/2014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3B8D875-240B-47D2-A3C8-5D7FEEB1ED01}" type="slidenum">
              <a:rPr lang="it-IT" smtClean="0"/>
              <a:t>‹N›</a:t>
            </a:fld>
            <a:endParaRPr lang="it-IT"/>
          </a:p>
        </p:txBody>
      </p:sp>
    </p:spTree>
    <p:extLst>
      <p:ext uri="{BB962C8B-B14F-4D97-AF65-F5344CB8AC3E}">
        <p14:creationId xmlns:p14="http://schemas.microsoft.com/office/powerpoint/2010/main" val="2161045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3CB5B2B-2C12-45B3-8918-D2AE31B78F91}" type="datetimeFigureOut">
              <a:rPr lang="it-IT" smtClean="0"/>
              <a:t>24/10/2014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3B8D875-240B-47D2-A3C8-5D7FEEB1ED01}" type="slidenum">
              <a:rPr lang="it-IT" smtClean="0"/>
              <a:t>‹N›</a:t>
            </a:fld>
            <a:endParaRPr lang="it-IT"/>
          </a:p>
        </p:txBody>
      </p:sp>
    </p:spTree>
    <p:extLst>
      <p:ext uri="{BB962C8B-B14F-4D97-AF65-F5344CB8AC3E}">
        <p14:creationId xmlns:p14="http://schemas.microsoft.com/office/powerpoint/2010/main" val="334566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3CB5B2B-2C12-45B3-8918-D2AE31B78F91}" type="datetimeFigureOut">
              <a:rPr lang="it-IT" smtClean="0"/>
              <a:t>24/10/2014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3B8D875-240B-47D2-A3C8-5D7FEEB1ED01}" type="slidenum">
              <a:rPr lang="it-IT" smtClean="0"/>
              <a:t>‹N›</a:t>
            </a:fld>
            <a:endParaRPr lang="it-IT"/>
          </a:p>
        </p:txBody>
      </p:sp>
    </p:spTree>
    <p:extLst>
      <p:ext uri="{BB962C8B-B14F-4D97-AF65-F5344CB8AC3E}">
        <p14:creationId xmlns:p14="http://schemas.microsoft.com/office/powerpoint/2010/main" val="2756491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03CB5B2B-2C12-45B3-8918-D2AE31B78F91}" type="datetimeFigureOut">
              <a:rPr lang="it-IT" smtClean="0"/>
              <a:t>24/10/2014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3B8D875-240B-47D2-A3C8-5D7FEEB1ED01}" type="slidenum">
              <a:rPr lang="it-IT" smtClean="0"/>
              <a:t>‹N›</a:t>
            </a:fld>
            <a:endParaRPr lang="it-IT"/>
          </a:p>
        </p:txBody>
      </p:sp>
    </p:spTree>
    <p:extLst>
      <p:ext uri="{BB962C8B-B14F-4D97-AF65-F5344CB8AC3E}">
        <p14:creationId xmlns:p14="http://schemas.microsoft.com/office/powerpoint/2010/main" val="299380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03CB5B2B-2C12-45B3-8918-D2AE31B78F91}" type="datetimeFigureOut">
              <a:rPr lang="it-IT" smtClean="0"/>
              <a:t>24/10/2014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3B8D875-240B-47D2-A3C8-5D7FEEB1ED01}" type="slidenum">
              <a:rPr lang="it-IT" smtClean="0"/>
              <a:t>‹N›</a:t>
            </a:fld>
            <a:endParaRPr lang="it-IT"/>
          </a:p>
        </p:txBody>
      </p:sp>
    </p:spTree>
    <p:extLst>
      <p:ext uri="{BB962C8B-B14F-4D97-AF65-F5344CB8AC3E}">
        <p14:creationId xmlns:p14="http://schemas.microsoft.com/office/powerpoint/2010/main" val="1364270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03CB5B2B-2C12-45B3-8918-D2AE31B78F91}" type="datetimeFigureOut">
              <a:rPr lang="it-IT" smtClean="0"/>
              <a:t>24/10/2014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3B8D875-240B-47D2-A3C8-5D7FEEB1ED01}" type="slidenum">
              <a:rPr lang="it-IT" smtClean="0"/>
              <a:t>‹N›</a:t>
            </a:fld>
            <a:endParaRPr lang="it-IT"/>
          </a:p>
        </p:txBody>
      </p:sp>
    </p:spTree>
    <p:extLst>
      <p:ext uri="{BB962C8B-B14F-4D97-AF65-F5344CB8AC3E}">
        <p14:creationId xmlns:p14="http://schemas.microsoft.com/office/powerpoint/2010/main" val="3645883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03CB5B2B-2C12-45B3-8918-D2AE31B78F91}" type="datetimeFigureOut">
              <a:rPr lang="it-IT" smtClean="0"/>
              <a:t>24/10/2014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3B8D875-240B-47D2-A3C8-5D7FEEB1ED01}" type="slidenum">
              <a:rPr lang="it-IT" smtClean="0"/>
              <a:t>‹N›</a:t>
            </a:fld>
            <a:endParaRPr lang="it-IT"/>
          </a:p>
        </p:txBody>
      </p:sp>
    </p:spTree>
    <p:extLst>
      <p:ext uri="{BB962C8B-B14F-4D97-AF65-F5344CB8AC3E}">
        <p14:creationId xmlns:p14="http://schemas.microsoft.com/office/powerpoint/2010/main" val="1569857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3CB5B2B-2C12-45B3-8918-D2AE31B78F91}" type="datetimeFigureOut">
              <a:rPr lang="it-IT" smtClean="0"/>
              <a:t>24/10/2014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3B8D875-240B-47D2-A3C8-5D7FEEB1ED01}" type="slidenum">
              <a:rPr lang="it-IT" smtClean="0"/>
              <a:t>‹N›</a:t>
            </a:fld>
            <a:endParaRPr lang="it-IT"/>
          </a:p>
        </p:txBody>
      </p:sp>
    </p:spTree>
    <p:extLst>
      <p:ext uri="{BB962C8B-B14F-4D97-AF65-F5344CB8AC3E}">
        <p14:creationId xmlns:p14="http://schemas.microsoft.com/office/powerpoint/2010/main" val="2911447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3CB5B2B-2C12-45B3-8918-D2AE31B78F91}" type="datetimeFigureOut">
              <a:rPr lang="it-IT" smtClean="0"/>
              <a:t>24/10/2014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3B8D875-240B-47D2-A3C8-5D7FEEB1ED01}" type="slidenum">
              <a:rPr lang="it-IT" smtClean="0"/>
              <a:t>‹N›</a:t>
            </a:fld>
            <a:endParaRPr lang="it-IT"/>
          </a:p>
        </p:txBody>
      </p:sp>
    </p:spTree>
    <p:extLst>
      <p:ext uri="{BB962C8B-B14F-4D97-AF65-F5344CB8AC3E}">
        <p14:creationId xmlns:p14="http://schemas.microsoft.com/office/powerpoint/2010/main" val="2171979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3CB5B2B-2C12-45B3-8918-D2AE31B78F91}" type="datetimeFigureOut">
              <a:rPr lang="it-IT" smtClean="0"/>
              <a:t>24/10/2014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3B8D875-240B-47D2-A3C8-5D7FEEB1ED01}" type="slidenum">
              <a:rPr lang="it-IT" smtClean="0"/>
              <a:t>‹N›</a:t>
            </a:fld>
            <a:endParaRPr lang="it-IT"/>
          </a:p>
        </p:txBody>
      </p:sp>
    </p:spTree>
    <p:extLst>
      <p:ext uri="{BB962C8B-B14F-4D97-AF65-F5344CB8AC3E}">
        <p14:creationId xmlns:p14="http://schemas.microsoft.com/office/powerpoint/2010/main" val="3580896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CB5B2B-2C12-45B3-8918-D2AE31B78F91}" type="datetimeFigureOut">
              <a:rPr lang="it-IT" smtClean="0"/>
              <a:t>24/10/2014</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B8D875-240B-47D2-A3C8-5D7FEEB1ED01}" type="slidenum">
              <a:rPr lang="it-IT" smtClean="0"/>
              <a:t>‹N›</a:t>
            </a:fld>
            <a:endParaRPr lang="it-IT"/>
          </a:p>
        </p:txBody>
      </p:sp>
    </p:spTree>
    <p:extLst>
      <p:ext uri="{BB962C8B-B14F-4D97-AF65-F5344CB8AC3E}">
        <p14:creationId xmlns:p14="http://schemas.microsoft.com/office/powerpoint/2010/main" val="927788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en-US" dirty="0"/>
              <a:t>The Union citizenship and Directive </a:t>
            </a:r>
            <a:r>
              <a:rPr lang="en-US" dirty="0" smtClean="0"/>
              <a:t>38/2004/CE </a:t>
            </a:r>
            <a:br>
              <a:rPr lang="en-US" dirty="0" smtClean="0"/>
            </a:br>
            <a:r>
              <a:rPr lang="en-US" sz="5300" dirty="0" smtClean="0"/>
              <a:t>Limits</a:t>
            </a:r>
            <a:r>
              <a:rPr lang="en-US" sz="5300" dirty="0"/>
              <a:t>, challenges, perspectives</a:t>
            </a:r>
            <a:endParaRPr lang="it-IT" sz="5300" dirty="0"/>
          </a:p>
        </p:txBody>
      </p:sp>
      <p:sp>
        <p:nvSpPr>
          <p:cNvPr id="3" name="Sottotitolo 2"/>
          <p:cNvSpPr>
            <a:spLocks noGrp="1"/>
          </p:cNvSpPr>
          <p:nvPr>
            <p:ph type="subTitle" idx="1"/>
          </p:nvPr>
        </p:nvSpPr>
        <p:spPr/>
        <p:txBody>
          <a:bodyPr/>
          <a:lstStyle/>
          <a:p>
            <a:r>
              <a:rPr lang="it-IT" dirty="0" smtClean="0"/>
              <a:t>Alessandra Lang</a:t>
            </a:r>
          </a:p>
          <a:p>
            <a:r>
              <a:rPr lang="it-IT" dirty="0" err="1" smtClean="0"/>
              <a:t>University</a:t>
            </a:r>
            <a:r>
              <a:rPr lang="it-IT" smtClean="0"/>
              <a:t> of Milan</a:t>
            </a:r>
            <a:endParaRPr lang="it-IT"/>
          </a:p>
        </p:txBody>
      </p:sp>
    </p:spTree>
    <p:extLst>
      <p:ext uri="{BB962C8B-B14F-4D97-AF65-F5344CB8AC3E}">
        <p14:creationId xmlns:p14="http://schemas.microsoft.com/office/powerpoint/2010/main" val="22499105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Future</a:t>
            </a:r>
            <a:endParaRPr lang="it-IT" dirty="0"/>
          </a:p>
        </p:txBody>
      </p:sp>
      <p:sp>
        <p:nvSpPr>
          <p:cNvPr id="3" name="Segnaposto contenuto 2"/>
          <p:cNvSpPr>
            <a:spLocks noGrp="1"/>
          </p:cNvSpPr>
          <p:nvPr>
            <p:ph idx="1"/>
          </p:nvPr>
        </p:nvSpPr>
        <p:spPr/>
        <p:txBody>
          <a:bodyPr/>
          <a:lstStyle/>
          <a:p>
            <a:r>
              <a:rPr lang="en-US" dirty="0" smtClean="0"/>
              <a:t>Amendments to the Directive?</a:t>
            </a:r>
          </a:p>
          <a:p>
            <a:r>
              <a:rPr lang="en-US" dirty="0" smtClean="0"/>
              <a:t>Fine tuning by the Court of Justice</a:t>
            </a:r>
          </a:p>
          <a:p>
            <a:r>
              <a:rPr lang="en-US" dirty="0" smtClean="0"/>
              <a:t>Right of permanent residence </a:t>
            </a:r>
            <a:endParaRPr lang="en-US" dirty="0" smtClean="0"/>
          </a:p>
          <a:p>
            <a:r>
              <a:rPr lang="en-US" dirty="0" smtClean="0"/>
              <a:t>Directive 2004/38 does not offer an answer to poverty </a:t>
            </a:r>
            <a:endParaRPr lang="en-US" dirty="0"/>
          </a:p>
        </p:txBody>
      </p:sp>
    </p:spTree>
    <p:extLst>
      <p:ext uri="{BB962C8B-B14F-4D97-AF65-F5344CB8AC3E}">
        <p14:creationId xmlns:p14="http://schemas.microsoft.com/office/powerpoint/2010/main" val="3711564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Control on the </a:t>
            </a:r>
            <a:r>
              <a:rPr lang="it-IT" dirty="0" err="1" smtClean="0"/>
              <a:t>implementation</a:t>
            </a:r>
            <a:r>
              <a:rPr lang="it-IT" dirty="0" smtClean="0"/>
              <a:t> of </a:t>
            </a:r>
            <a:r>
              <a:rPr lang="en-US" dirty="0" smtClean="0"/>
              <a:t>directive 2004/38 in the 5 countries</a:t>
            </a:r>
            <a:endParaRPr lang="it-IT" dirty="0"/>
          </a:p>
        </p:txBody>
      </p:sp>
      <p:sp>
        <p:nvSpPr>
          <p:cNvPr id="3" name="Segnaposto contenuto 2"/>
          <p:cNvSpPr>
            <a:spLocks noGrp="1"/>
          </p:cNvSpPr>
          <p:nvPr>
            <p:ph idx="1"/>
          </p:nvPr>
        </p:nvSpPr>
        <p:spPr/>
        <p:txBody>
          <a:bodyPr/>
          <a:lstStyle/>
          <a:p>
            <a:r>
              <a:rPr lang="en-US" dirty="0" smtClean="0"/>
              <a:t>No infringement procedure pending</a:t>
            </a:r>
          </a:p>
          <a:p>
            <a:r>
              <a:rPr lang="en-US" dirty="0" smtClean="0"/>
              <a:t>Just three preliminary rulings on the free movement of persons and none on the problems emerging from the report</a:t>
            </a:r>
          </a:p>
          <a:p>
            <a:pPr lvl="1"/>
            <a:r>
              <a:rPr lang="en-US" dirty="0" smtClean="0"/>
              <a:t>France → C-325/08 [2010] </a:t>
            </a:r>
            <a:r>
              <a:rPr lang="en-US" i="1" dirty="0" err="1" smtClean="0"/>
              <a:t>Olympique</a:t>
            </a:r>
            <a:r>
              <a:rPr lang="en-US" i="1" dirty="0" smtClean="0"/>
              <a:t> Lyonnais</a:t>
            </a:r>
          </a:p>
          <a:p>
            <a:pPr lvl="1"/>
            <a:r>
              <a:rPr lang="en-US" dirty="0" smtClean="0"/>
              <a:t>Italy → C-270/13 [2014] </a:t>
            </a:r>
            <a:r>
              <a:rPr lang="en-US" i="1" dirty="0" err="1" smtClean="0"/>
              <a:t>Haralambidis</a:t>
            </a:r>
            <a:endParaRPr lang="en-US" i="1" dirty="0" smtClean="0"/>
          </a:p>
          <a:p>
            <a:pPr lvl="1"/>
            <a:r>
              <a:rPr lang="en-US" dirty="0" smtClean="0"/>
              <a:t>Romania → C-33/07 [2008] </a:t>
            </a:r>
            <a:r>
              <a:rPr lang="en-US" i="1" dirty="0" err="1" smtClean="0"/>
              <a:t>Jipa</a:t>
            </a:r>
            <a:endParaRPr lang="en-US" i="1" dirty="0"/>
          </a:p>
        </p:txBody>
      </p:sp>
    </p:spTree>
    <p:extLst>
      <p:ext uri="{BB962C8B-B14F-4D97-AF65-F5344CB8AC3E}">
        <p14:creationId xmlns:p14="http://schemas.microsoft.com/office/powerpoint/2010/main" val="2621016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Free movement of persons</a:t>
            </a:r>
            <a:endParaRPr lang="en-US" dirty="0"/>
          </a:p>
        </p:txBody>
      </p:sp>
      <p:sp>
        <p:nvSpPr>
          <p:cNvPr id="3" name="Segnaposto contenuto 2"/>
          <p:cNvSpPr>
            <a:spLocks noGrp="1"/>
          </p:cNvSpPr>
          <p:nvPr>
            <p:ph idx="1"/>
          </p:nvPr>
        </p:nvSpPr>
        <p:spPr/>
        <p:txBody>
          <a:bodyPr>
            <a:normAutofit fontScale="85000" lnSpcReduction="20000"/>
          </a:bodyPr>
          <a:lstStyle/>
          <a:p>
            <a:r>
              <a:rPr lang="en-US" dirty="0" smtClean="0"/>
              <a:t>Directive 2004/38 is not the only source of relevant law</a:t>
            </a:r>
          </a:p>
          <a:p>
            <a:r>
              <a:rPr lang="en-US" dirty="0" smtClean="0"/>
              <a:t>Right to reside stemming from other sources of EU law</a:t>
            </a:r>
          </a:p>
          <a:p>
            <a:pPr lvl="1"/>
            <a:r>
              <a:rPr lang="en-US" dirty="0" smtClean="0"/>
              <a:t>Right for workers’ children to reside where they study (case 389-390/87 [1989] </a:t>
            </a:r>
            <a:r>
              <a:rPr lang="en-US" i="1" dirty="0" err="1" smtClean="0"/>
              <a:t>Echternach</a:t>
            </a:r>
            <a:r>
              <a:rPr lang="en-US" i="1" dirty="0" smtClean="0"/>
              <a:t> and Moritz</a:t>
            </a:r>
            <a:r>
              <a:rPr lang="en-US" dirty="0" smtClean="0"/>
              <a:t>)</a:t>
            </a:r>
          </a:p>
          <a:p>
            <a:pPr lvl="1"/>
            <a:r>
              <a:rPr lang="en-US" dirty="0" smtClean="0"/>
              <a:t>Right to reside for the parent of the worker’s child who studies (C-413/99 [2002] </a:t>
            </a:r>
            <a:r>
              <a:rPr lang="en-US" i="1" dirty="0" err="1" smtClean="0"/>
              <a:t>Baumbast</a:t>
            </a:r>
            <a:r>
              <a:rPr lang="en-US" dirty="0" smtClean="0"/>
              <a:t>)</a:t>
            </a:r>
          </a:p>
          <a:p>
            <a:pPr lvl="1"/>
            <a:r>
              <a:rPr lang="en-US" dirty="0" smtClean="0"/>
              <a:t>Right to reside for the spouse of the citizens of the Union in their State of origin if not recognizing it amounts to an obstacle to free movement (C-370/90 [1992] </a:t>
            </a:r>
            <a:r>
              <a:rPr lang="en-US" i="1" dirty="0" smtClean="0"/>
              <a:t>Singh</a:t>
            </a:r>
            <a:r>
              <a:rPr lang="en-US" dirty="0" smtClean="0"/>
              <a:t>; C-60/00 [2002] </a:t>
            </a:r>
            <a:r>
              <a:rPr lang="en-US" i="1" dirty="0" smtClean="0"/>
              <a:t>Carpenter</a:t>
            </a:r>
            <a:r>
              <a:rPr lang="en-US" dirty="0" smtClean="0"/>
              <a:t>)</a:t>
            </a:r>
          </a:p>
          <a:p>
            <a:pPr lvl="1"/>
            <a:r>
              <a:rPr lang="en-US" dirty="0" smtClean="0"/>
              <a:t>Right to reside for the parent of minor children who reside in a MS under EU law (C-200/02 [2004] </a:t>
            </a:r>
            <a:r>
              <a:rPr lang="en-US" i="1" dirty="0" smtClean="0"/>
              <a:t>Chen</a:t>
            </a:r>
            <a:r>
              <a:rPr lang="en-US" dirty="0" smtClean="0"/>
              <a:t>)</a:t>
            </a:r>
          </a:p>
          <a:p>
            <a:pPr lvl="1"/>
            <a:r>
              <a:rPr lang="en-US" dirty="0" smtClean="0"/>
              <a:t>Right to reside for the parents of minor children who are citizens of the Union living in their State of origin (C-34/09 [2011] </a:t>
            </a:r>
            <a:r>
              <a:rPr lang="en-US" i="1" dirty="0" smtClean="0"/>
              <a:t>Zambrano</a:t>
            </a:r>
            <a:r>
              <a:rPr lang="en-US" dirty="0" smtClean="0"/>
              <a:t>)</a:t>
            </a:r>
          </a:p>
          <a:p>
            <a:pPr lvl="1"/>
            <a:endParaRPr lang="en-US" dirty="0" smtClean="0"/>
          </a:p>
          <a:p>
            <a:r>
              <a:rPr lang="en-US" dirty="0" smtClean="0"/>
              <a:t>Cases not dealt with by Directive 2004/38</a:t>
            </a:r>
          </a:p>
          <a:p>
            <a:pPr lvl="1"/>
            <a:r>
              <a:rPr lang="en-US" dirty="0" smtClean="0"/>
              <a:t>Family reunification of citizens of the Union in their State of origin</a:t>
            </a:r>
            <a:endParaRPr lang="en-US" dirty="0"/>
          </a:p>
        </p:txBody>
      </p:sp>
    </p:spTree>
    <p:extLst>
      <p:ext uri="{BB962C8B-B14F-4D97-AF65-F5344CB8AC3E}">
        <p14:creationId xmlns:p14="http://schemas.microsoft.com/office/powerpoint/2010/main" val="1441284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Directive 2004/38</a:t>
            </a:r>
            <a:endParaRPr lang="en-US" dirty="0"/>
          </a:p>
        </p:txBody>
      </p:sp>
      <p:sp>
        <p:nvSpPr>
          <p:cNvPr id="3" name="Segnaposto contenuto 2"/>
          <p:cNvSpPr>
            <a:spLocks noGrp="1"/>
          </p:cNvSpPr>
          <p:nvPr>
            <p:ph idx="1"/>
          </p:nvPr>
        </p:nvSpPr>
        <p:spPr/>
        <p:txBody>
          <a:bodyPr/>
          <a:lstStyle/>
          <a:p>
            <a:r>
              <a:rPr lang="en-US" dirty="0" smtClean="0"/>
              <a:t>Giving rights to the citizens of the Union and their family members</a:t>
            </a:r>
          </a:p>
          <a:p>
            <a:r>
              <a:rPr lang="en-US" dirty="0" smtClean="0"/>
              <a:t>Protecting the interests of the States</a:t>
            </a:r>
            <a:endParaRPr lang="en-US" dirty="0"/>
          </a:p>
        </p:txBody>
      </p:sp>
    </p:spTree>
    <p:extLst>
      <p:ext uri="{BB962C8B-B14F-4D97-AF65-F5344CB8AC3E}">
        <p14:creationId xmlns:p14="http://schemas.microsoft.com/office/powerpoint/2010/main" val="3694836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How does Directive 2004/38 protect the interests of the States?</a:t>
            </a:r>
            <a:endParaRPr lang="en-US" dirty="0"/>
          </a:p>
        </p:txBody>
      </p:sp>
      <p:sp>
        <p:nvSpPr>
          <p:cNvPr id="3" name="Segnaposto contenuto 2"/>
          <p:cNvSpPr>
            <a:spLocks noGrp="1"/>
          </p:cNvSpPr>
          <p:nvPr>
            <p:ph idx="1"/>
          </p:nvPr>
        </p:nvSpPr>
        <p:spPr/>
        <p:txBody>
          <a:bodyPr/>
          <a:lstStyle/>
          <a:p>
            <a:r>
              <a:rPr lang="en-US" dirty="0" smtClean="0"/>
              <a:t>Free movement for many, but not for all</a:t>
            </a:r>
          </a:p>
          <a:p>
            <a:r>
              <a:rPr lang="en-US" dirty="0" smtClean="0"/>
              <a:t>First 3 months: no right to social assistance benefits under the directive and removal if the citizen of the Union becomes an unreasonable burden on the social assistance system of the MS</a:t>
            </a:r>
          </a:p>
          <a:p>
            <a:r>
              <a:rPr lang="en-US" dirty="0" smtClean="0"/>
              <a:t>Up to permanent residence: </a:t>
            </a:r>
          </a:p>
          <a:p>
            <a:pPr lvl="1"/>
            <a:r>
              <a:rPr lang="en-US" dirty="0" smtClean="0"/>
              <a:t>Right to reside if and until the citizen of the Union is economically self-sufficient</a:t>
            </a:r>
          </a:p>
          <a:p>
            <a:pPr lvl="1"/>
            <a:r>
              <a:rPr lang="en-US" dirty="0" smtClean="0"/>
              <a:t>Entitlement to social assistance benefits, but the State may check if the citizen of the Union still meets the conditions for residence</a:t>
            </a:r>
          </a:p>
          <a:p>
            <a:r>
              <a:rPr lang="en-US" dirty="0" smtClean="0"/>
              <a:t>Departure on grounds of public order and public security </a:t>
            </a:r>
          </a:p>
        </p:txBody>
      </p:sp>
    </p:spTree>
    <p:extLst>
      <p:ext uri="{BB962C8B-B14F-4D97-AF65-F5344CB8AC3E}">
        <p14:creationId xmlns:p14="http://schemas.microsoft.com/office/powerpoint/2010/main" val="1784721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Social </a:t>
            </a:r>
            <a:r>
              <a:rPr lang="it-IT" dirty="0" err="1" smtClean="0"/>
              <a:t>assistance</a:t>
            </a:r>
            <a:r>
              <a:rPr lang="it-IT" dirty="0" smtClean="0"/>
              <a:t> </a:t>
            </a:r>
            <a:r>
              <a:rPr lang="it-IT" dirty="0" err="1" smtClean="0"/>
              <a:t>system</a:t>
            </a:r>
            <a:endParaRPr lang="it-IT" dirty="0"/>
          </a:p>
        </p:txBody>
      </p:sp>
      <p:sp>
        <p:nvSpPr>
          <p:cNvPr id="3" name="Segnaposto contenuto 2"/>
          <p:cNvSpPr>
            <a:spLocks noGrp="1"/>
          </p:cNvSpPr>
          <p:nvPr>
            <p:ph idx="1"/>
          </p:nvPr>
        </p:nvSpPr>
        <p:spPr/>
        <p:txBody>
          <a:bodyPr>
            <a:normAutofit/>
          </a:bodyPr>
          <a:lstStyle/>
          <a:p>
            <a:pPr marL="0" indent="0">
              <a:buNone/>
            </a:pPr>
            <a:r>
              <a:rPr lang="en-US" dirty="0" smtClean="0"/>
              <a:t>for </a:t>
            </a:r>
            <a:r>
              <a:rPr lang="en-US" dirty="0"/>
              <a:t>the purposes of Article 7(1)(b) of Directive 2004/38, the concept of ‘social assistance system’ “must be interpreted as covering all assistance introduced by the public authorities, whether at national, regional or local level, that can be claimed by an individual who does not have resources sufficient to meet his own basic needs and the needs of his family and who, by reason of that fact, may become a burden on the public finances of the host Member State during his period of residence which could have consequences for the overall level of assistance which may be granted by that State” </a:t>
            </a:r>
            <a:endParaRPr lang="en-US" dirty="0"/>
          </a:p>
          <a:p>
            <a:pPr marL="0" indent="0">
              <a:buNone/>
            </a:pPr>
            <a:r>
              <a:rPr lang="en-US" dirty="0" smtClean="0"/>
              <a:t>(</a:t>
            </a:r>
            <a:r>
              <a:rPr lang="en-US" i="1" dirty="0" err="1"/>
              <a:t>Brey</a:t>
            </a:r>
            <a:r>
              <a:rPr lang="en-US" dirty="0"/>
              <a:t> C-140/12 [2013</a:t>
            </a:r>
            <a:r>
              <a:rPr lang="en-US" dirty="0" smtClean="0"/>
              <a:t>] paragraph </a:t>
            </a:r>
            <a:r>
              <a:rPr lang="en-US" dirty="0"/>
              <a:t>61). </a:t>
            </a:r>
            <a:endParaRPr lang="it-IT" dirty="0"/>
          </a:p>
          <a:p>
            <a:endParaRPr lang="it-IT" dirty="0"/>
          </a:p>
        </p:txBody>
      </p:sp>
    </p:spTree>
    <p:extLst>
      <p:ext uri="{BB962C8B-B14F-4D97-AF65-F5344CB8AC3E}">
        <p14:creationId xmlns:p14="http://schemas.microsoft.com/office/powerpoint/2010/main" val="1740079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Some States complain about abuses and frauds</a:t>
            </a:r>
            <a:endParaRPr lang="en-US" dirty="0"/>
          </a:p>
        </p:txBody>
      </p:sp>
      <p:sp>
        <p:nvSpPr>
          <p:cNvPr id="3" name="Segnaposto contenuto 2"/>
          <p:cNvSpPr>
            <a:spLocks noGrp="1"/>
          </p:cNvSpPr>
          <p:nvPr>
            <p:ph idx="1"/>
          </p:nvPr>
        </p:nvSpPr>
        <p:spPr/>
        <p:txBody>
          <a:bodyPr>
            <a:normAutofit lnSpcReduction="10000"/>
          </a:bodyPr>
          <a:lstStyle/>
          <a:p>
            <a:pPr marL="0" indent="0">
              <a:buNone/>
            </a:pPr>
            <a:r>
              <a:rPr lang="en-US" dirty="0" smtClean="0"/>
              <a:t>“certain immigrants from other Member States … avail themselves of the opportunities that freedom of movement provides, without, however, fulfilling the requirements for exercising this right.”</a:t>
            </a:r>
          </a:p>
          <a:p>
            <a:endParaRPr lang="en-US" dirty="0"/>
          </a:p>
          <a:p>
            <a:r>
              <a:rPr lang="en-US" dirty="0" smtClean="0"/>
              <a:t>Marriages </a:t>
            </a:r>
            <a:r>
              <a:rPr lang="en-US" dirty="0" smtClean="0"/>
              <a:t>of convenience</a:t>
            </a:r>
          </a:p>
          <a:p>
            <a:r>
              <a:rPr lang="en-US" dirty="0" smtClean="0"/>
              <a:t>Welfare tourism</a:t>
            </a:r>
          </a:p>
          <a:p>
            <a:pPr marL="0" indent="0">
              <a:buNone/>
            </a:pPr>
            <a:endParaRPr lang="en-US" dirty="0" smtClean="0"/>
          </a:p>
          <a:p>
            <a:pPr marL="0" indent="0">
              <a:buNone/>
            </a:pPr>
            <a:r>
              <a:rPr lang="en-US" dirty="0" smtClean="0"/>
              <a:t>The </a:t>
            </a:r>
            <a:r>
              <a:rPr lang="en-US" dirty="0" smtClean="0"/>
              <a:t>Directive offers answers, but requires in-depth case-by-case scrutiny</a:t>
            </a:r>
          </a:p>
          <a:p>
            <a:pPr marL="0" indent="0">
              <a:buNone/>
            </a:pPr>
            <a:r>
              <a:rPr lang="en-US" dirty="0" smtClean="0"/>
              <a:t>States prefer automatic reactions </a:t>
            </a:r>
          </a:p>
          <a:p>
            <a:endParaRPr lang="en-US" dirty="0"/>
          </a:p>
        </p:txBody>
      </p:sp>
    </p:spTree>
    <p:extLst>
      <p:ext uri="{BB962C8B-B14F-4D97-AF65-F5344CB8AC3E}">
        <p14:creationId xmlns:p14="http://schemas.microsoft.com/office/powerpoint/2010/main" val="1800505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The EU’s response</a:t>
            </a:r>
            <a:endParaRPr lang="en-US" dirty="0"/>
          </a:p>
        </p:txBody>
      </p:sp>
      <p:sp>
        <p:nvSpPr>
          <p:cNvPr id="3" name="Segnaposto contenuto 2"/>
          <p:cNvSpPr>
            <a:spLocks noGrp="1"/>
          </p:cNvSpPr>
          <p:nvPr>
            <p:ph idx="1"/>
          </p:nvPr>
        </p:nvSpPr>
        <p:spPr/>
        <p:txBody>
          <a:bodyPr/>
          <a:lstStyle/>
          <a:p>
            <a:r>
              <a:rPr lang="en-US" dirty="0" smtClean="0"/>
              <a:t>Council of Ministers</a:t>
            </a:r>
          </a:p>
          <a:p>
            <a:r>
              <a:rPr lang="en-US" dirty="0" smtClean="0"/>
              <a:t>Commission</a:t>
            </a:r>
          </a:p>
          <a:p>
            <a:pPr lvl="1"/>
            <a:r>
              <a:rPr lang="en-US" dirty="0" smtClean="0"/>
              <a:t>Handbook on marriages of convenience</a:t>
            </a:r>
          </a:p>
          <a:p>
            <a:pPr lvl="1"/>
            <a:r>
              <a:rPr lang="en-US" dirty="0" smtClean="0"/>
              <a:t>Guidelines on the concept of habitual residence on coordination of social security schemes</a:t>
            </a:r>
          </a:p>
          <a:p>
            <a:pPr lvl="1"/>
            <a:r>
              <a:rPr lang="en-US" dirty="0" smtClean="0"/>
              <a:t>Better use of EU financial resources </a:t>
            </a:r>
          </a:p>
          <a:p>
            <a:pPr lvl="1"/>
            <a:r>
              <a:rPr lang="en-US" dirty="0" smtClean="0"/>
              <a:t>Helping local authorities apply EU fee movement rules</a:t>
            </a:r>
          </a:p>
          <a:p>
            <a:r>
              <a:rPr lang="en-US" dirty="0" smtClean="0"/>
              <a:t>European Council</a:t>
            </a:r>
          </a:p>
          <a:p>
            <a:endParaRPr lang="en-US" dirty="0"/>
          </a:p>
        </p:txBody>
      </p:sp>
    </p:spTree>
    <p:extLst>
      <p:ext uri="{BB962C8B-B14F-4D97-AF65-F5344CB8AC3E}">
        <p14:creationId xmlns:p14="http://schemas.microsoft.com/office/powerpoint/2010/main" val="2156038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A reversal of perspective?</a:t>
            </a:r>
            <a:endParaRPr lang="en-US" dirty="0"/>
          </a:p>
        </p:txBody>
      </p:sp>
      <p:sp>
        <p:nvSpPr>
          <p:cNvPr id="3" name="Segnaposto contenuto 2"/>
          <p:cNvSpPr>
            <a:spLocks noGrp="1"/>
          </p:cNvSpPr>
          <p:nvPr>
            <p:ph idx="1"/>
          </p:nvPr>
        </p:nvSpPr>
        <p:spPr/>
        <p:txBody>
          <a:bodyPr/>
          <a:lstStyle/>
          <a:p>
            <a:pPr marL="0" indent="0">
              <a:buNone/>
            </a:pPr>
            <a:r>
              <a:rPr lang="en-US" dirty="0" smtClean="0"/>
              <a:t>	European </a:t>
            </a:r>
            <a:r>
              <a:rPr lang="en-US" dirty="0"/>
              <a:t>Council, 26/27 June 2014, Conclusions, EUCO 79/14</a:t>
            </a:r>
            <a:endParaRPr lang="it-IT" dirty="0"/>
          </a:p>
          <a:p>
            <a:pPr marL="0" indent="0">
              <a:buNone/>
            </a:pPr>
            <a:r>
              <a:rPr lang="en-US" dirty="0" smtClean="0"/>
              <a:t>“12</a:t>
            </a:r>
            <a:r>
              <a:rPr lang="en-US" dirty="0"/>
              <a:t>. As one of the fundamental freedoms of the European Union, the right of EU citizens to move freely and reside and work in other Member States needs to be protected, including from possible misuse or fraudulent claims</a:t>
            </a:r>
            <a:r>
              <a:rPr lang="en-US" dirty="0" smtClean="0"/>
              <a:t>.”</a:t>
            </a:r>
            <a:endParaRPr lang="it-IT" dirty="0"/>
          </a:p>
          <a:p>
            <a:endParaRPr lang="it-IT" dirty="0"/>
          </a:p>
        </p:txBody>
      </p:sp>
    </p:spTree>
    <p:extLst>
      <p:ext uri="{BB962C8B-B14F-4D97-AF65-F5344CB8AC3E}">
        <p14:creationId xmlns:p14="http://schemas.microsoft.com/office/powerpoint/2010/main" val="366174240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644</TotalTime>
  <Words>621</Words>
  <Application>Microsoft Office PowerPoint</Application>
  <PresentationFormat>Widescreen</PresentationFormat>
  <Paragraphs>57</Paragraphs>
  <Slides>10</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10</vt:i4>
      </vt:variant>
    </vt:vector>
  </HeadingPairs>
  <TitlesOfParts>
    <vt:vector size="14" baseType="lpstr">
      <vt:lpstr>Arial</vt:lpstr>
      <vt:lpstr>Calibri</vt:lpstr>
      <vt:lpstr>Calibri Light</vt:lpstr>
      <vt:lpstr>Tema di Office</vt:lpstr>
      <vt:lpstr>The Union citizenship and Directive 38/2004/CE  Limits, challenges, perspectives</vt:lpstr>
      <vt:lpstr>Control on the implementation of directive 2004/38 in the 5 countries</vt:lpstr>
      <vt:lpstr>Free movement of persons</vt:lpstr>
      <vt:lpstr>Directive 2004/38</vt:lpstr>
      <vt:lpstr>How does Directive 2004/38 protect the interests of the States?</vt:lpstr>
      <vt:lpstr>Social assistance system</vt:lpstr>
      <vt:lpstr>Some States complain about abuses and frauds</vt:lpstr>
      <vt:lpstr>The EU’s response</vt:lpstr>
      <vt:lpstr>A reversal of perspective?</vt:lpstr>
      <vt:lpstr>Future</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Alessandra Lang</dc:creator>
  <cp:lastModifiedBy>Alessandra Lang</cp:lastModifiedBy>
  <cp:revision>21</cp:revision>
  <dcterms:created xsi:type="dcterms:W3CDTF">2014-10-20T13:17:15Z</dcterms:created>
  <dcterms:modified xsi:type="dcterms:W3CDTF">2014-10-24T15:02:58Z</dcterms:modified>
</cp:coreProperties>
</file>